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4" autoAdjust="0"/>
    <p:restoredTop sz="94660"/>
  </p:normalViewPr>
  <p:slideViewPr>
    <p:cSldViewPr snapToGrid="0">
      <p:cViewPr>
        <p:scale>
          <a:sx n="100" d="100"/>
          <a:sy n="100" d="100"/>
        </p:scale>
        <p:origin x="135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매출액 상위 업종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단위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: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조원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endParaRPr 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2022년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13C-40E0-91B4-D7F58576D7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편의점</c:v>
                </c:pt>
                <c:pt idx="1">
                  <c:v>한식</c:v>
                </c:pt>
                <c:pt idx="2">
                  <c:v>치킨</c:v>
                </c:pt>
                <c:pt idx="3">
                  <c:v>커피</c:v>
                </c:pt>
                <c:pt idx="4">
                  <c:v>의약품</c:v>
                </c:pt>
              </c:strCache>
            </c:strRef>
          </c:cat>
          <c:val>
            <c:numRef>
              <c:f>Sheet1!$B$2:$F$2</c:f>
              <c:numCache>
                <c:formatCode>#,##0.0</c:formatCode>
                <c:ptCount val="5"/>
                <c:pt idx="0">
                  <c:v>26.9</c:v>
                </c:pt>
                <c:pt idx="1">
                  <c:v>14.6</c:v>
                </c:pt>
                <c:pt idx="2">
                  <c:v>7.6</c:v>
                </c:pt>
                <c:pt idx="3">
                  <c:v>5.9</c:v>
                </c:pt>
                <c:pt idx="4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4-4391-B45D-F1112790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657120"/>
        <c:axId val="121665136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2023년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편의점</c:v>
                </c:pt>
                <c:pt idx="1">
                  <c:v>한식</c:v>
                </c:pt>
                <c:pt idx="2">
                  <c:v>치킨</c:v>
                </c:pt>
                <c:pt idx="3">
                  <c:v>커피</c:v>
                </c:pt>
                <c:pt idx="4">
                  <c:v>의약품</c:v>
                </c:pt>
              </c:strCache>
            </c:strRef>
          </c:cat>
          <c:val>
            <c:numRef>
              <c:f>Sheet1!$B$3:$F$3</c:f>
              <c:numCache>
                <c:formatCode>#,##0.0</c:formatCode>
                <c:ptCount val="5"/>
                <c:pt idx="0">
                  <c:v>27.9</c:v>
                </c:pt>
                <c:pt idx="1">
                  <c:v>17.600000000000001</c:v>
                </c:pt>
                <c:pt idx="2">
                  <c:v>8.1999999999999993</c:v>
                </c:pt>
                <c:pt idx="3">
                  <c:v>6.7</c:v>
                </c:pt>
                <c:pt idx="4">
                  <c:v>6.5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14-4391-B45D-F1112790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9941840"/>
        <c:axId val="1209932720"/>
      </c:lineChart>
      <c:catAx>
        <c:axId val="121665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16651360"/>
        <c:crosses val="autoZero"/>
        <c:auto val="1"/>
        <c:lblAlgn val="ctr"/>
        <c:lblOffset val="100"/>
        <c:noMultiLvlLbl val="0"/>
      </c:catAx>
      <c:valAx>
        <c:axId val="1216651360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16657120"/>
        <c:crosses val="autoZero"/>
        <c:crossBetween val="between"/>
      </c:valAx>
      <c:valAx>
        <c:axId val="1209932720"/>
        <c:scaling>
          <c:orientation val="minMax"/>
        </c:scaling>
        <c:delete val="0"/>
        <c:axPos val="r"/>
        <c:numFmt formatCode="#,##0.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09941840"/>
        <c:crosses val="max"/>
        <c:crossBetween val="between"/>
        <c:majorUnit val="10"/>
      </c:valAx>
      <c:catAx>
        <c:axId val="12099418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0993272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F5AE3-47DE-448D-9051-C8E599FEDABC}" type="doc">
      <dgm:prSet loTypeId="urn:microsoft.com/office/officeart/2005/8/layout/vList6" loCatId="list" qsTypeId="urn:microsoft.com/office/officeart/2005/8/quickstyle/3d2" qsCatId="3D" csTypeId="urn:microsoft.com/office/officeart/2005/8/colors/colorful1" csCatId="colorful" phldr="1"/>
      <dgm:spPr/>
    </dgm:pt>
    <dgm:pt modelId="{3C226C9B-0E4E-4182-B6BC-38E2E37DC5B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비용</a:t>
          </a:r>
          <a:b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예측</a:t>
          </a:r>
        </a:p>
      </dgm:t>
    </dgm:pt>
    <dgm:pt modelId="{5D762FB5-6AED-4938-9541-2339197E3A74}" type="parTrans" cxnId="{919A8F3A-9ED5-4CF2-9A3D-00132884B113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BC24AB-B122-44FA-8B2E-5E1E0DFF552B}" type="sibTrans" cxnId="{919A8F3A-9ED5-4CF2-9A3D-00132884B113}">
      <dgm:prSet/>
      <dgm:spPr/>
      <dgm:t>
        <a:bodyPr/>
        <a:lstStyle/>
        <a:p>
          <a:pPr latinLnBrk="1"/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3F65BF-05F8-4B74-BD72-78EE6928AF94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인테리어</a:t>
          </a:r>
        </a:p>
      </dgm:t>
    </dgm:pt>
    <dgm:pt modelId="{9DA4D4F3-23C8-4C26-BFE9-CB572E889773}" type="parTrans" cxnId="{8D235608-7394-4FA0-AFFA-8D645F7E70F5}">
      <dgm:prSet/>
      <dgm:spPr/>
      <dgm:t>
        <a:bodyPr/>
        <a:lstStyle/>
        <a:p>
          <a:pPr latinLnBrk="1"/>
          <a:endParaRPr lang="ko-KR" altLang="en-US"/>
        </a:p>
      </dgm:t>
    </dgm:pt>
    <dgm:pt modelId="{4B607BB1-1A0A-4554-AF06-E9BC32D842E2}" type="sibTrans" cxnId="{8D235608-7394-4FA0-AFFA-8D645F7E70F5}">
      <dgm:prSet/>
      <dgm:spPr/>
      <dgm:t>
        <a:bodyPr/>
        <a:lstStyle/>
        <a:p>
          <a:pPr latinLnBrk="1"/>
          <a:endParaRPr lang="ko-KR" altLang="en-US"/>
        </a:p>
      </dgm:t>
    </dgm:pt>
    <dgm:pt modelId="{AD4C2F77-33EE-45CE-877D-B1E0D74894C2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가맹비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3570ECD-C211-4C3C-B0FA-4839172C608B}" type="parTrans" cxnId="{360B2509-E0A8-4404-AF82-03F1377729AA}">
      <dgm:prSet/>
      <dgm:spPr/>
      <dgm:t>
        <a:bodyPr/>
        <a:lstStyle/>
        <a:p>
          <a:pPr latinLnBrk="1"/>
          <a:endParaRPr lang="ko-KR" altLang="en-US"/>
        </a:p>
      </dgm:t>
    </dgm:pt>
    <dgm:pt modelId="{D07FFDA6-3187-4631-93E6-C76E9E34FEE6}" type="sibTrans" cxnId="{360B2509-E0A8-4404-AF82-03F1377729AA}">
      <dgm:prSet/>
      <dgm:spPr/>
      <dgm:t>
        <a:bodyPr/>
        <a:lstStyle/>
        <a:p>
          <a:pPr latinLnBrk="1"/>
          <a:endParaRPr lang="ko-KR" altLang="en-US"/>
        </a:p>
      </dgm:t>
    </dgm:pt>
    <dgm:pt modelId="{FB50563D-6317-4101-8AEB-9EEBDD785A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보증금</a:t>
          </a:r>
        </a:p>
      </dgm:t>
    </dgm:pt>
    <dgm:pt modelId="{0F77F544-7D2F-4C13-8541-C8A9F98026B9}" type="parTrans" cxnId="{DD0ADED7-3087-4709-B901-87D18B15C7BD}">
      <dgm:prSet/>
      <dgm:spPr/>
      <dgm:t>
        <a:bodyPr/>
        <a:lstStyle/>
        <a:p>
          <a:pPr latinLnBrk="1"/>
          <a:endParaRPr lang="ko-KR" altLang="en-US"/>
        </a:p>
      </dgm:t>
    </dgm:pt>
    <dgm:pt modelId="{B9AB857F-5DD8-42A4-A13B-4457DD6420EF}" type="sibTrans" cxnId="{DD0ADED7-3087-4709-B901-87D18B15C7BD}">
      <dgm:prSet/>
      <dgm:spPr/>
      <dgm:t>
        <a:bodyPr/>
        <a:lstStyle/>
        <a:p>
          <a:pPr latinLnBrk="1"/>
          <a:endParaRPr lang="ko-KR" altLang="en-US"/>
        </a:p>
      </dgm:t>
    </dgm:pt>
    <dgm:pt modelId="{24A4AAA5-5531-4F13-AA3C-1C3ACD28E26C}" type="pres">
      <dgm:prSet presAssocID="{20CF5AE3-47DE-448D-9051-C8E599FEDABC}" presName="Name0" presStyleCnt="0">
        <dgm:presLayoutVars>
          <dgm:dir/>
          <dgm:animLvl val="lvl"/>
          <dgm:resizeHandles/>
        </dgm:presLayoutVars>
      </dgm:prSet>
      <dgm:spPr/>
    </dgm:pt>
    <dgm:pt modelId="{597E7AA5-D2C3-41EF-9DDB-9E6F310FF5D4}" type="pres">
      <dgm:prSet presAssocID="{3C226C9B-0E4E-4182-B6BC-38E2E37DC5BD}" presName="linNode" presStyleCnt="0"/>
      <dgm:spPr/>
    </dgm:pt>
    <dgm:pt modelId="{2A8851A1-7D0E-4C50-9B76-6CE31D35AADC}" type="pres">
      <dgm:prSet presAssocID="{3C226C9B-0E4E-4182-B6BC-38E2E37DC5BD}" presName="parentShp" presStyleLbl="node1" presStyleIdx="0" presStyleCnt="1">
        <dgm:presLayoutVars>
          <dgm:bulletEnabled val="1"/>
        </dgm:presLayoutVars>
      </dgm:prSet>
      <dgm:spPr/>
    </dgm:pt>
    <dgm:pt modelId="{232893C6-7771-4D39-A07A-FD13FAB5EFEB}" type="pres">
      <dgm:prSet presAssocID="{3C226C9B-0E4E-4182-B6BC-38E2E37DC5BD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8D235608-7394-4FA0-AFFA-8D645F7E70F5}" srcId="{3C226C9B-0E4E-4182-B6BC-38E2E37DC5BD}" destId="{283F65BF-05F8-4B74-BD72-78EE6928AF94}" srcOrd="0" destOrd="0" parTransId="{9DA4D4F3-23C8-4C26-BFE9-CB572E889773}" sibTransId="{4B607BB1-1A0A-4554-AF06-E9BC32D842E2}"/>
    <dgm:cxn modelId="{360B2509-E0A8-4404-AF82-03F1377729AA}" srcId="{3C226C9B-0E4E-4182-B6BC-38E2E37DC5BD}" destId="{AD4C2F77-33EE-45CE-877D-B1E0D74894C2}" srcOrd="1" destOrd="0" parTransId="{83570ECD-C211-4C3C-B0FA-4839172C608B}" sibTransId="{D07FFDA6-3187-4631-93E6-C76E9E34FEE6}"/>
    <dgm:cxn modelId="{919A8F3A-9ED5-4CF2-9A3D-00132884B113}" srcId="{20CF5AE3-47DE-448D-9051-C8E599FEDABC}" destId="{3C226C9B-0E4E-4182-B6BC-38E2E37DC5BD}" srcOrd="0" destOrd="0" parTransId="{5D762FB5-6AED-4938-9541-2339197E3A74}" sibTransId="{28BC24AB-B122-44FA-8B2E-5E1E0DFF552B}"/>
    <dgm:cxn modelId="{7E66BF68-D532-45B0-8E59-4E5502091E68}" type="presOf" srcId="{FB50563D-6317-4101-8AEB-9EEBDD785A2D}" destId="{232893C6-7771-4D39-A07A-FD13FAB5EFEB}" srcOrd="0" destOrd="2" presId="urn:microsoft.com/office/officeart/2005/8/layout/vList6"/>
    <dgm:cxn modelId="{00CCDE8E-0126-499F-B8CD-87F7120ED48F}" type="presOf" srcId="{20CF5AE3-47DE-448D-9051-C8E599FEDABC}" destId="{24A4AAA5-5531-4F13-AA3C-1C3ACD28E26C}" srcOrd="0" destOrd="0" presId="urn:microsoft.com/office/officeart/2005/8/layout/vList6"/>
    <dgm:cxn modelId="{BD6493C6-3E1A-4572-81B1-E9503BC3C5BF}" type="presOf" srcId="{AD4C2F77-33EE-45CE-877D-B1E0D74894C2}" destId="{232893C6-7771-4D39-A07A-FD13FAB5EFEB}" srcOrd="0" destOrd="1" presId="urn:microsoft.com/office/officeart/2005/8/layout/vList6"/>
    <dgm:cxn modelId="{946833D1-4843-4075-B7D5-6AB7B66B0B1D}" type="presOf" srcId="{283F65BF-05F8-4B74-BD72-78EE6928AF94}" destId="{232893C6-7771-4D39-A07A-FD13FAB5EFEB}" srcOrd="0" destOrd="0" presId="urn:microsoft.com/office/officeart/2005/8/layout/vList6"/>
    <dgm:cxn modelId="{361262D1-A7AD-469E-AFE8-F96A25301ED2}" type="presOf" srcId="{3C226C9B-0E4E-4182-B6BC-38E2E37DC5BD}" destId="{2A8851A1-7D0E-4C50-9B76-6CE31D35AADC}" srcOrd="0" destOrd="0" presId="urn:microsoft.com/office/officeart/2005/8/layout/vList6"/>
    <dgm:cxn modelId="{DD0ADED7-3087-4709-B901-87D18B15C7BD}" srcId="{3C226C9B-0E4E-4182-B6BC-38E2E37DC5BD}" destId="{FB50563D-6317-4101-8AEB-9EEBDD785A2D}" srcOrd="2" destOrd="0" parTransId="{0F77F544-7D2F-4C13-8541-C8A9F98026B9}" sibTransId="{B9AB857F-5DD8-42A4-A13B-4457DD6420EF}"/>
    <dgm:cxn modelId="{7EE07233-E43D-48AD-A055-15350B0CB6D0}" type="presParOf" srcId="{24A4AAA5-5531-4F13-AA3C-1C3ACD28E26C}" destId="{597E7AA5-D2C3-41EF-9DDB-9E6F310FF5D4}" srcOrd="0" destOrd="0" presId="urn:microsoft.com/office/officeart/2005/8/layout/vList6"/>
    <dgm:cxn modelId="{8B030867-17E8-4E05-B3B5-6F7839BC29C8}" type="presParOf" srcId="{597E7AA5-D2C3-41EF-9DDB-9E6F310FF5D4}" destId="{2A8851A1-7D0E-4C50-9B76-6CE31D35AADC}" srcOrd="0" destOrd="0" presId="urn:microsoft.com/office/officeart/2005/8/layout/vList6"/>
    <dgm:cxn modelId="{6EAA63D1-FF1E-4A4F-8CCA-69D80CE2282D}" type="presParOf" srcId="{597E7AA5-D2C3-41EF-9DDB-9E6F310FF5D4}" destId="{232893C6-7771-4D39-A07A-FD13FAB5EFE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3A2EF3-3E54-4F56-9B1D-F7389599008C}" type="doc">
      <dgm:prSet loTypeId="urn:microsoft.com/office/officeart/2008/layout/VerticalCurvedList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F066D1A8-0FDE-41F7-828D-501EBD4D94FD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상권 및 입지 분석</a:t>
          </a:r>
        </a:p>
      </dgm:t>
    </dgm:pt>
    <dgm:pt modelId="{F74F5E16-31D2-42FD-90F4-C765161F661D}" type="parTrans" cxnId="{9663877E-8654-40E2-A9D6-DBAD6A990CE2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54A0CF6-B378-45C2-8EFF-32E3EA13D552}" type="sibTrans" cxnId="{9663877E-8654-40E2-A9D6-DBAD6A990CE2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E6FFEE6-EB28-42D6-9D6E-49F5611D708E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매출 산정 및 손익 분석</a:t>
          </a:r>
        </a:p>
      </dgm:t>
    </dgm:pt>
    <dgm:pt modelId="{ECEF5E7E-0EDC-45E3-B4D2-404FD92FDC8E}" type="parTrans" cxnId="{C50E44FA-EF68-4BF4-9875-B808FFA4F61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5E0888F-5990-4F68-9EFD-A3E989F564F6}" type="sibTrans" cxnId="{C50E44FA-EF68-4BF4-9875-B808FFA4F61D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E71329D-AA75-4D7E-9F2C-A09B86AEB756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창업자금 조달 전략</a:t>
          </a:r>
        </a:p>
      </dgm:t>
    </dgm:pt>
    <dgm:pt modelId="{57873648-17FE-4B15-BBD2-96579B6BB50F}" type="parTrans" cxnId="{BB7A6D8E-8EE2-4A9C-AADF-CE03CD9C51E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9768020-F906-4D64-BE2C-B3C26242DF9E}" type="sibTrans" cxnId="{BB7A6D8E-8EE2-4A9C-AADF-CE03CD9C51E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ABB16EF-9C49-4DA4-9E18-20D5DB516157}" type="pres">
      <dgm:prSet presAssocID="{043A2EF3-3E54-4F56-9B1D-F7389599008C}" presName="Name0" presStyleCnt="0">
        <dgm:presLayoutVars>
          <dgm:chMax val="7"/>
          <dgm:chPref val="7"/>
          <dgm:dir/>
        </dgm:presLayoutVars>
      </dgm:prSet>
      <dgm:spPr/>
    </dgm:pt>
    <dgm:pt modelId="{2706EE93-B99A-4B9B-AF29-5E28EB836451}" type="pres">
      <dgm:prSet presAssocID="{043A2EF3-3E54-4F56-9B1D-F7389599008C}" presName="Name1" presStyleCnt="0"/>
      <dgm:spPr/>
    </dgm:pt>
    <dgm:pt modelId="{B9A5B0CB-22BE-43D7-9585-637A62158080}" type="pres">
      <dgm:prSet presAssocID="{043A2EF3-3E54-4F56-9B1D-F7389599008C}" presName="cycle" presStyleCnt="0"/>
      <dgm:spPr/>
    </dgm:pt>
    <dgm:pt modelId="{092738DC-CA2B-4285-8BEB-DE4A0B9FF46E}" type="pres">
      <dgm:prSet presAssocID="{043A2EF3-3E54-4F56-9B1D-F7389599008C}" presName="srcNode" presStyleLbl="node1" presStyleIdx="0" presStyleCnt="3"/>
      <dgm:spPr/>
    </dgm:pt>
    <dgm:pt modelId="{816AFE29-2BAB-47D8-B216-6C10D4CD7CEA}" type="pres">
      <dgm:prSet presAssocID="{043A2EF3-3E54-4F56-9B1D-F7389599008C}" presName="conn" presStyleLbl="parChTrans1D2" presStyleIdx="0" presStyleCnt="1"/>
      <dgm:spPr/>
    </dgm:pt>
    <dgm:pt modelId="{C53083A4-F547-4711-B891-DB4979D81B00}" type="pres">
      <dgm:prSet presAssocID="{043A2EF3-3E54-4F56-9B1D-F7389599008C}" presName="extraNode" presStyleLbl="node1" presStyleIdx="0" presStyleCnt="3"/>
      <dgm:spPr/>
    </dgm:pt>
    <dgm:pt modelId="{B28457C8-05C7-49D1-BEDE-970A1F7B08AD}" type="pres">
      <dgm:prSet presAssocID="{043A2EF3-3E54-4F56-9B1D-F7389599008C}" presName="dstNode" presStyleLbl="node1" presStyleIdx="0" presStyleCnt="3"/>
      <dgm:spPr/>
    </dgm:pt>
    <dgm:pt modelId="{F80286B4-04A3-43C6-8D48-09DA6C9D05B0}" type="pres">
      <dgm:prSet presAssocID="{F066D1A8-0FDE-41F7-828D-501EBD4D94FD}" presName="text_1" presStyleLbl="node1" presStyleIdx="0" presStyleCnt="3">
        <dgm:presLayoutVars>
          <dgm:bulletEnabled val="1"/>
        </dgm:presLayoutVars>
      </dgm:prSet>
      <dgm:spPr/>
    </dgm:pt>
    <dgm:pt modelId="{347DA3A0-AD4C-485D-88C0-28A2517003B3}" type="pres">
      <dgm:prSet presAssocID="{F066D1A8-0FDE-41F7-828D-501EBD4D94FD}" presName="accent_1" presStyleCnt="0"/>
      <dgm:spPr/>
    </dgm:pt>
    <dgm:pt modelId="{46888CBE-5144-42E1-B5D8-2A30C27BAF46}" type="pres">
      <dgm:prSet presAssocID="{F066D1A8-0FDE-41F7-828D-501EBD4D94FD}" presName="accentRepeatNode" presStyleLbl="solidFgAcc1" presStyleIdx="0" presStyleCnt="3"/>
      <dgm:spPr/>
    </dgm:pt>
    <dgm:pt modelId="{BD0E89AA-3122-43A3-935C-3AC567EB85B9}" type="pres">
      <dgm:prSet presAssocID="{2E6FFEE6-EB28-42D6-9D6E-49F5611D708E}" presName="text_2" presStyleLbl="node1" presStyleIdx="1" presStyleCnt="3">
        <dgm:presLayoutVars>
          <dgm:bulletEnabled val="1"/>
        </dgm:presLayoutVars>
      </dgm:prSet>
      <dgm:spPr/>
    </dgm:pt>
    <dgm:pt modelId="{8E40918A-79CB-4338-8B4E-C3889A5C9C2E}" type="pres">
      <dgm:prSet presAssocID="{2E6FFEE6-EB28-42D6-9D6E-49F5611D708E}" presName="accent_2" presStyleCnt="0"/>
      <dgm:spPr/>
    </dgm:pt>
    <dgm:pt modelId="{67A6096C-881B-461F-BF25-6CE575CFB948}" type="pres">
      <dgm:prSet presAssocID="{2E6FFEE6-EB28-42D6-9D6E-49F5611D708E}" presName="accentRepeatNode" presStyleLbl="solidFgAcc1" presStyleIdx="1" presStyleCnt="3"/>
      <dgm:spPr/>
    </dgm:pt>
    <dgm:pt modelId="{7545ACE0-292C-4B07-A04B-DD96B1726D33}" type="pres">
      <dgm:prSet presAssocID="{6E71329D-AA75-4D7E-9F2C-A09B86AEB756}" presName="text_3" presStyleLbl="node1" presStyleIdx="2" presStyleCnt="3">
        <dgm:presLayoutVars>
          <dgm:bulletEnabled val="1"/>
        </dgm:presLayoutVars>
      </dgm:prSet>
      <dgm:spPr/>
    </dgm:pt>
    <dgm:pt modelId="{EE081F59-5524-4CE0-A4CF-C7CCFA57BC52}" type="pres">
      <dgm:prSet presAssocID="{6E71329D-AA75-4D7E-9F2C-A09B86AEB756}" presName="accent_3" presStyleCnt="0"/>
      <dgm:spPr/>
    </dgm:pt>
    <dgm:pt modelId="{6C3C423F-54D4-4BBA-A471-ECD5B14C4E52}" type="pres">
      <dgm:prSet presAssocID="{6E71329D-AA75-4D7E-9F2C-A09B86AEB756}" presName="accentRepeatNode" presStyleLbl="solidFgAcc1" presStyleIdx="2" presStyleCnt="3"/>
      <dgm:spPr/>
    </dgm:pt>
  </dgm:ptLst>
  <dgm:cxnLst>
    <dgm:cxn modelId="{10D72332-738A-4CFD-8764-ECF36EEAE642}" type="presOf" srcId="{C54A0CF6-B378-45C2-8EFF-32E3EA13D552}" destId="{816AFE29-2BAB-47D8-B216-6C10D4CD7CEA}" srcOrd="0" destOrd="0" presId="urn:microsoft.com/office/officeart/2008/layout/VerticalCurvedList"/>
    <dgm:cxn modelId="{C5844161-BC86-4B0F-A15E-6FF7702FE98B}" type="presOf" srcId="{F066D1A8-0FDE-41F7-828D-501EBD4D94FD}" destId="{F80286B4-04A3-43C6-8D48-09DA6C9D05B0}" srcOrd="0" destOrd="0" presId="urn:microsoft.com/office/officeart/2008/layout/VerticalCurvedList"/>
    <dgm:cxn modelId="{3E1C5369-D0FF-4148-8003-78B9CF18590F}" type="presOf" srcId="{2E6FFEE6-EB28-42D6-9D6E-49F5611D708E}" destId="{BD0E89AA-3122-43A3-935C-3AC567EB85B9}" srcOrd="0" destOrd="0" presId="urn:microsoft.com/office/officeart/2008/layout/VerticalCurvedList"/>
    <dgm:cxn modelId="{9663877E-8654-40E2-A9D6-DBAD6A990CE2}" srcId="{043A2EF3-3E54-4F56-9B1D-F7389599008C}" destId="{F066D1A8-0FDE-41F7-828D-501EBD4D94FD}" srcOrd="0" destOrd="0" parTransId="{F74F5E16-31D2-42FD-90F4-C765161F661D}" sibTransId="{C54A0CF6-B378-45C2-8EFF-32E3EA13D552}"/>
    <dgm:cxn modelId="{BB7A6D8E-8EE2-4A9C-AADF-CE03CD9C51E8}" srcId="{043A2EF3-3E54-4F56-9B1D-F7389599008C}" destId="{6E71329D-AA75-4D7E-9F2C-A09B86AEB756}" srcOrd="2" destOrd="0" parTransId="{57873648-17FE-4B15-BBD2-96579B6BB50F}" sibTransId="{E9768020-F906-4D64-BE2C-B3C26242DF9E}"/>
    <dgm:cxn modelId="{202E43CD-01FE-444F-97D3-9D7F25E27061}" type="presOf" srcId="{043A2EF3-3E54-4F56-9B1D-F7389599008C}" destId="{DABB16EF-9C49-4DA4-9E18-20D5DB516157}" srcOrd="0" destOrd="0" presId="urn:microsoft.com/office/officeart/2008/layout/VerticalCurvedList"/>
    <dgm:cxn modelId="{271B3DEF-55FB-46F9-9F64-E76DD191A0AA}" type="presOf" srcId="{6E71329D-AA75-4D7E-9F2C-A09B86AEB756}" destId="{7545ACE0-292C-4B07-A04B-DD96B1726D33}" srcOrd="0" destOrd="0" presId="urn:microsoft.com/office/officeart/2008/layout/VerticalCurvedList"/>
    <dgm:cxn modelId="{C50E44FA-EF68-4BF4-9875-B808FFA4F61D}" srcId="{043A2EF3-3E54-4F56-9B1D-F7389599008C}" destId="{2E6FFEE6-EB28-42D6-9D6E-49F5611D708E}" srcOrd="1" destOrd="0" parTransId="{ECEF5E7E-0EDC-45E3-B4D2-404FD92FDC8E}" sibTransId="{D5E0888F-5990-4F68-9EFD-A3E989F564F6}"/>
    <dgm:cxn modelId="{0202F0F7-8742-47DB-A81B-180E95D5E482}" type="presParOf" srcId="{DABB16EF-9C49-4DA4-9E18-20D5DB516157}" destId="{2706EE93-B99A-4B9B-AF29-5E28EB836451}" srcOrd="0" destOrd="0" presId="urn:microsoft.com/office/officeart/2008/layout/VerticalCurvedList"/>
    <dgm:cxn modelId="{7EE2E4DE-04E6-4012-AABA-60AB3A2DEBF4}" type="presParOf" srcId="{2706EE93-B99A-4B9B-AF29-5E28EB836451}" destId="{B9A5B0CB-22BE-43D7-9585-637A62158080}" srcOrd="0" destOrd="0" presId="urn:microsoft.com/office/officeart/2008/layout/VerticalCurvedList"/>
    <dgm:cxn modelId="{D9CC55B3-534A-43E6-B517-25B45C86DC1B}" type="presParOf" srcId="{B9A5B0CB-22BE-43D7-9585-637A62158080}" destId="{092738DC-CA2B-4285-8BEB-DE4A0B9FF46E}" srcOrd="0" destOrd="0" presId="urn:microsoft.com/office/officeart/2008/layout/VerticalCurvedList"/>
    <dgm:cxn modelId="{62495A07-84EE-4238-98C7-3661AB420A9C}" type="presParOf" srcId="{B9A5B0CB-22BE-43D7-9585-637A62158080}" destId="{816AFE29-2BAB-47D8-B216-6C10D4CD7CEA}" srcOrd="1" destOrd="0" presId="urn:microsoft.com/office/officeart/2008/layout/VerticalCurvedList"/>
    <dgm:cxn modelId="{6DE1F287-FC03-4FB8-A454-190EA4FE5802}" type="presParOf" srcId="{B9A5B0CB-22BE-43D7-9585-637A62158080}" destId="{C53083A4-F547-4711-B891-DB4979D81B00}" srcOrd="2" destOrd="0" presId="urn:microsoft.com/office/officeart/2008/layout/VerticalCurvedList"/>
    <dgm:cxn modelId="{2557E347-772B-4881-8C42-D941837D3A7C}" type="presParOf" srcId="{B9A5B0CB-22BE-43D7-9585-637A62158080}" destId="{B28457C8-05C7-49D1-BEDE-970A1F7B08AD}" srcOrd="3" destOrd="0" presId="urn:microsoft.com/office/officeart/2008/layout/VerticalCurvedList"/>
    <dgm:cxn modelId="{876B645F-E9BD-41EA-B31A-4C318587639A}" type="presParOf" srcId="{2706EE93-B99A-4B9B-AF29-5E28EB836451}" destId="{F80286B4-04A3-43C6-8D48-09DA6C9D05B0}" srcOrd="1" destOrd="0" presId="urn:microsoft.com/office/officeart/2008/layout/VerticalCurvedList"/>
    <dgm:cxn modelId="{1DE03F11-C37E-46E6-B9B4-DB86DD524CAA}" type="presParOf" srcId="{2706EE93-B99A-4B9B-AF29-5E28EB836451}" destId="{347DA3A0-AD4C-485D-88C0-28A2517003B3}" srcOrd="2" destOrd="0" presId="urn:microsoft.com/office/officeart/2008/layout/VerticalCurvedList"/>
    <dgm:cxn modelId="{08CDB5DA-FFE6-4223-8A8C-7DFC41110544}" type="presParOf" srcId="{347DA3A0-AD4C-485D-88C0-28A2517003B3}" destId="{46888CBE-5144-42E1-B5D8-2A30C27BAF46}" srcOrd="0" destOrd="0" presId="urn:microsoft.com/office/officeart/2008/layout/VerticalCurvedList"/>
    <dgm:cxn modelId="{732FBDB6-7BA4-4A48-9082-1D617464625C}" type="presParOf" srcId="{2706EE93-B99A-4B9B-AF29-5E28EB836451}" destId="{BD0E89AA-3122-43A3-935C-3AC567EB85B9}" srcOrd="3" destOrd="0" presId="urn:microsoft.com/office/officeart/2008/layout/VerticalCurvedList"/>
    <dgm:cxn modelId="{579EC01E-8462-4BFF-A664-B59A6F5A1493}" type="presParOf" srcId="{2706EE93-B99A-4B9B-AF29-5E28EB836451}" destId="{8E40918A-79CB-4338-8B4E-C3889A5C9C2E}" srcOrd="4" destOrd="0" presId="urn:microsoft.com/office/officeart/2008/layout/VerticalCurvedList"/>
    <dgm:cxn modelId="{7AC0065D-040D-4774-9971-E3F6C0B3FF0F}" type="presParOf" srcId="{8E40918A-79CB-4338-8B4E-C3889A5C9C2E}" destId="{67A6096C-881B-461F-BF25-6CE575CFB948}" srcOrd="0" destOrd="0" presId="urn:microsoft.com/office/officeart/2008/layout/VerticalCurvedList"/>
    <dgm:cxn modelId="{8B4CACF2-D474-4A62-B72E-4CF19ED3E291}" type="presParOf" srcId="{2706EE93-B99A-4B9B-AF29-5E28EB836451}" destId="{7545ACE0-292C-4B07-A04B-DD96B1726D33}" srcOrd="5" destOrd="0" presId="urn:microsoft.com/office/officeart/2008/layout/VerticalCurvedList"/>
    <dgm:cxn modelId="{F2F6A5BE-CE99-4A09-AB95-688B94B9A383}" type="presParOf" srcId="{2706EE93-B99A-4B9B-AF29-5E28EB836451}" destId="{EE081F59-5524-4CE0-A4CF-C7CCFA57BC52}" srcOrd="6" destOrd="0" presId="urn:microsoft.com/office/officeart/2008/layout/VerticalCurvedList"/>
    <dgm:cxn modelId="{52420CCD-1A2F-4591-BEE0-CC5FD403145A}" type="presParOf" srcId="{EE081F59-5524-4CE0-A4CF-C7CCFA57BC52}" destId="{6C3C423F-54D4-4BBA-A471-ECD5B14C4E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893C6-7771-4D39-A07A-FD13FAB5EFEB}">
      <dsp:nvSpPr>
        <dsp:cNvPr id="0" name=""/>
        <dsp:cNvSpPr/>
      </dsp:nvSpPr>
      <dsp:spPr>
        <a:xfrm>
          <a:off x="1517983" y="567"/>
          <a:ext cx="2276974" cy="11617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인테리어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가맹비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보증금</a:t>
          </a:r>
        </a:p>
      </dsp:txBody>
      <dsp:txXfrm>
        <a:off x="1517983" y="145783"/>
        <a:ext cx="1841326" cy="871295"/>
      </dsp:txXfrm>
    </dsp:sp>
    <dsp:sp modelId="{2A8851A1-7D0E-4C50-9B76-6CE31D35AADC}">
      <dsp:nvSpPr>
        <dsp:cNvPr id="0" name=""/>
        <dsp:cNvSpPr/>
      </dsp:nvSpPr>
      <dsp:spPr>
        <a:xfrm>
          <a:off x="0" y="567"/>
          <a:ext cx="1517983" cy="11617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비용</a:t>
          </a:r>
          <a:b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예측</a:t>
          </a:r>
        </a:p>
      </dsp:txBody>
      <dsp:txXfrm>
        <a:off x="56711" y="57278"/>
        <a:ext cx="1404561" cy="1048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AFE29-2BAB-47D8-B216-6C10D4CD7CEA}">
      <dsp:nvSpPr>
        <dsp:cNvPr id="0" name=""/>
        <dsp:cNvSpPr/>
      </dsp:nvSpPr>
      <dsp:spPr>
        <a:xfrm>
          <a:off x="-1720010" y="-267434"/>
          <a:ext cx="2058324" cy="2058324"/>
        </a:xfrm>
        <a:prstGeom prst="blockArc">
          <a:avLst>
            <a:gd name="adj1" fmla="val 18900000"/>
            <a:gd name="adj2" fmla="val 2700000"/>
            <a:gd name="adj3" fmla="val 1049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286B4-04A3-43C6-8D48-09DA6C9D05B0}">
      <dsp:nvSpPr>
        <dsp:cNvPr id="0" name=""/>
        <dsp:cNvSpPr/>
      </dsp:nvSpPr>
      <dsp:spPr>
        <a:xfrm>
          <a:off x="217418" y="152345"/>
          <a:ext cx="2858563" cy="30469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49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상권 및 입지 분석</a:t>
          </a:r>
        </a:p>
      </dsp:txBody>
      <dsp:txXfrm>
        <a:off x="217418" y="152345"/>
        <a:ext cx="2858563" cy="304691"/>
      </dsp:txXfrm>
    </dsp:sp>
    <dsp:sp modelId="{46888CBE-5144-42E1-B5D8-2A30C27BAF46}">
      <dsp:nvSpPr>
        <dsp:cNvPr id="0" name=""/>
        <dsp:cNvSpPr/>
      </dsp:nvSpPr>
      <dsp:spPr>
        <a:xfrm>
          <a:off x="26986" y="114259"/>
          <a:ext cx="380864" cy="38086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0E89AA-3122-43A3-935C-3AC567EB85B9}">
      <dsp:nvSpPr>
        <dsp:cNvPr id="0" name=""/>
        <dsp:cNvSpPr/>
      </dsp:nvSpPr>
      <dsp:spPr>
        <a:xfrm>
          <a:off x="328173" y="609382"/>
          <a:ext cx="2747808" cy="30469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49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매출 산정 및 손익 분석</a:t>
          </a:r>
        </a:p>
      </dsp:txBody>
      <dsp:txXfrm>
        <a:off x="328173" y="609382"/>
        <a:ext cx="2747808" cy="304691"/>
      </dsp:txXfrm>
    </dsp:sp>
    <dsp:sp modelId="{67A6096C-881B-461F-BF25-6CE575CFB948}">
      <dsp:nvSpPr>
        <dsp:cNvPr id="0" name=""/>
        <dsp:cNvSpPr/>
      </dsp:nvSpPr>
      <dsp:spPr>
        <a:xfrm>
          <a:off x="137741" y="571296"/>
          <a:ext cx="380864" cy="38086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5ACE0-292C-4B07-A04B-DD96B1726D33}">
      <dsp:nvSpPr>
        <dsp:cNvPr id="0" name=""/>
        <dsp:cNvSpPr/>
      </dsp:nvSpPr>
      <dsp:spPr>
        <a:xfrm>
          <a:off x="217418" y="1066419"/>
          <a:ext cx="2858563" cy="30469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49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창업자금 조달 전략</a:t>
          </a:r>
        </a:p>
      </dsp:txBody>
      <dsp:txXfrm>
        <a:off x="217418" y="1066419"/>
        <a:ext cx="2858563" cy="304691"/>
      </dsp:txXfrm>
    </dsp:sp>
    <dsp:sp modelId="{6C3C423F-54D4-4BBA-A471-ECD5B14C4E52}">
      <dsp:nvSpPr>
        <dsp:cNvPr id="0" name=""/>
        <dsp:cNvSpPr/>
      </dsp:nvSpPr>
      <dsp:spPr>
        <a:xfrm>
          <a:off x="26986" y="1028332"/>
          <a:ext cx="380864" cy="38086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3ED06-2EBC-4266-BDF8-AE404F8DF61E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54C0-A1C1-413E-AE28-22BCE5EE9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00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B54C0-A1C1-413E-AE28-22BCE5EE9B4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196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B54C0-A1C1-413E-AE28-22BCE5EE9B4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3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7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4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914400"/>
            <a:ext cx="9906000" cy="189768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 flipH="1">
            <a:off x="681036" y="0"/>
            <a:ext cx="8543925" cy="1106424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C5593B-FAEE-8ACE-F622-EE9EDF021E00}"/>
              </a:ext>
            </a:extLst>
          </p:cNvPr>
          <p:cNvSpPr txBox="1">
            <a:spLocks/>
          </p:cNvSpPr>
          <p:nvPr userDrawn="1"/>
        </p:nvSpPr>
        <p:spPr>
          <a:xfrm>
            <a:off x="7864156" y="6356350"/>
            <a:ext cx="1360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391C14E-ADBB-4C2F-9626-3E6F69969DC2}" type="slidenum">
              <a:rPr lang="ko-KR" altLang="en-US" sz="1600" smtClean="0">
                <a:solidFill>
                  <a:schemeClr val="tx1"/>
                </a:solidFill>
              </a:rPr>
              <a:pPr algn="r"/>
              <a:t>‹#›</a:t>
            </a:fld>
            <a:endParaRPr lang="ko-KR" altLang="en-US" sz="1600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A2C0AC3-150B-9097-77A6-D3BC8EF2F3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7" y="6321052"/>
            <a:ext cx="1178195" cy="43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6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2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8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1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5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2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7E1B40FF-66B3-8953-ECCD-A21391360860}"/>
              </a:ext>
            </a:extLst>
          </p:cNvPr>
          <p:cNvSpPr/>
          <p:nvPr/>
        </p:nvSpPr>
        <p:spPr>
          <a:xfrm>
            <a:off x="-5" y="3806326"/>
            <a:ext cx="9906005" cy="3051673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F5708F5-C043-B91F-27A2-B6FCFD7723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913" y="37812"/>
            <a:ext cx="1631085" cy="603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4B825E-8D98-D01A-BB53-1103961895E0}"/>
              </a:ext>
            </a:extLst>
          </p:cNvPr>
          <p:cNvSpPr txBox="1"/>
          <p:nvPr/>
        </p:nvSpPr>
        <p:spPr>
          <a:xfrm>
            <a:off x="2026921" y="1980066"/>
            <a:ext cx="5638800" cy="1071608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Franchise Management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98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2DC3178-334B-7802-E162-0A59326C4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99" b="73948"/>
          <a:stretch>
            <a:fillRect/>
          </a:stretch>
        </p:blipFill>
        <p:spPr>
          <a:xfrm>
            <a:off x="480054" y="4265079"/>
            <a:ext cx="1951355" cy="1502662"/>
          </a:xfrm>
          <a:prstGeom prst="rect">
            <a:avLst/>
          </a:prstGeom>
        </p:spPr>
      </p:pic>
      <p:sp>
        <p:nvSpPr>
          <p:cNvPr id="3" name="제목 2">
            <a:extLst>
              <a:ext uri="{FF2B5EF4-FFF2-40B4-BE49-F238E27FC236}">
                <a16:creationId xmlns:a16="http://schemas.microsoft.com/office/drawing/2014/main" id="{1ED137DD-7D66-F3A5-9A20-2510B2813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7B786E6-D492-A9AC-B3E5-1B955105791D}"/>
              </a:ext>
            </a:extLst>
          </p:cNvPr>
          <p:cNvSpPr/>
          <p:nvPr/>
        </p:nvSpPr>
        <p:spPr>
          <a:xfrm>
            <a:off x="3248250" y="2240571"/>
            <a:ext cx="546903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직각 삼각형 5">
            <a:extLst>
              <a:ext uri="{FF2B5EF4-FFF2-40B4-BE49-F238E27FC236}">
                <a16:creationId xmlns:a16="http://schemas.microsoft.com/office/drawing/2014/main" id="{9387402A-CE88-537D-9460-B97A4AEC086A}"/>
              </a:ext>
            </a:extLst>
          </p:cNvPr>
          <p:cNvSpPr/>
          <p:nvPr/>
        </p:nvSpPr>
        <p:spPr>
          <a:xfrm flipH="1">
            <a:off x="2603500" y="1528490"/>
            <a:ext cx="1245695" cy="88669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4D42A-D2B8-36AF-E8C0-A77F296E6613}"/>
              </a:ext>
            </a:extLst>
          </p:cNvPr>
          <p:cNvSpPr txBox="1"/>
          <p:nvPr/>
        </p:nvSpPr>
        <p:spPr>
          <a:xfrm>
            <a:off x="3905469" y="1741637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프랜차이즈 개념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190AEF4-3237-FD97-554E-2EA9BAE49672}"/>
              </a:ext>
            </a:extLst>
          </p:cNvPr>
          <p:cNvSpPr/>
          <p:nvPr/>
        </p:nvSpPr>
        <p:spPr>
          <a:xfrm>
            <a:off x="3248250" y="3387193"/>
            <a:ext cx="546903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D5BD764F-46A4-5FDC-53C5-211B8CB45188}"/>
              </a:ext>
            </a:extLst>
          </p:cNvPr>
          <p:cNvSpPr/>
          <p:nvPr/>
        </p:nvSpPr>
        <p:spPr>
          <a:xfrm flipH="1">
            <a:off x="2603500" y="2675112"/>
            <a:ext cx="1245695" cy="88669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E5793-F66B-9A9B-80DE-9D04E6BE6AD3}"/>
              </a:ext>
            </a:extLst>
          </p:cNvPr>
          <p:cNvSpPr txBox="1"/>
          <p:nvPr/>
        </p:nvSpPr>
        <p:spPr>
          <a:xfrm>
            <a:off x="3905469" y="2886951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프랜차이즈의 장점과 단점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CEDD86C-5CC0-1210-92D5-9D48B3107997}"/>
              </a:ext>
            </a:extLst>
          </p:cNvPr>
          <p:cNvSpPr/>
          <p:nvPr/>
        </p:nvSpPr>
        <p:spPr>
          <a:xfrm>
            <a:off x="3248250" y="4533815"/>
            <a:ext cx="546903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직각 삼각형 11">
            <a:extLst>
              <a:ext uri="{FF2B5EF4-FFF2-40B4-BE49-F238E27FC236}">
                <a16:creationId xmlns:a16="http://schemas.microsoft.com/office/drawing/2014/main" id="{65E04CB3-4C04-AF0C-E988-17991F7583D3}"/>
              </a:ext>
            </a:extLst>
          </p:cNvPr>
          <p:cNvSpPr/>
          <p:nvPr/>
        </p:nvSpPr>
        <p:spPr>
          <a:xfrm flipH="1">
            <a:off x="2603500" y="3821734"/>
            <a:ext cx="1245695" cy="88669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61E119-F81B-C197-945F-D5C60289B9AD}"/>
              </a:ext>
            </a:extLst>
          </p:cNvPr>
          <p:cNvSpPr txBox="1"/>
          <p:nvPr/>
        </p:nvSpPr>
        <p:spPr>
          <a:xfrm>
            <a:off x="3905468" y="4033573"/>
            <a:ext cx="458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국내 프랜차이즈 매출액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2B80A83-BC66-123F-CC2C-0A538CAA1CAA}"/>
              </a:ext>
            </a:extLst>
          </p:cNvPr>
          <p:cNvSpPr/>
          <p:nvPr/>
        </p:nvSpPr>
        <p:spPr>
          <a:xfrm>
            <a:off x="3248250" y="5686073"/>
            <a:ext cx="546903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직각 삼각형 14">
            <a:extLst>
              <a:ext uri="{FF2B5EF4-FFF2-40B4-BE49-F238E27FC236}">
                <a16:creationId xmlns:a16="http://schemas.microsoft.com/office/drawing/2014/main" id="{7423549F-9AE9-E31D-5297-A310633FEB03}"/>
              </a:ext>
            </a:extLst>
          </p:cNvPr>
          <p:cNvSpPr/>
          <p:nvPr/>
        </p:nvSpPr>
        <p:spPr>
          <a:xfrm flipH="1">
            <a:off x="2603500" y="4973992"/>
            <a:ext cx="1245695" cy="88669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C07A29-4674-9FB5-264F-28263F103B42}"/>
              </a:ext>
            </a:extLst>
          </p:cNvPr>
          <p:cNvSpPr txBox="1"/>
          <p:nvPr/>
        </p:nvSpPr>
        <p:spPr>
          <a:xfrm>
            <a:off x="3905469" y="5187139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프랜차이즈 운영 관리</a:t>
            </a:r>
          </a:p>
        </p:txBody>
      </p:sp>
    </p:spTree>
    <p:extLst>
      <p:ext uri="{BB962C8B-B14F-4D97-AF65-F5344CB8AC3E}">
        <p14:creationId xmlns:p14="http://schemas.microsoft.com/office/powerpoint/2010/main" val="38899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2874BEED-E809-241E-5BD3-C74FE6504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프랜차이즈 개념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ACDB2B1C-77F9-C988-12A9-79F8FCFFD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1459334"/>
            <a:ext cx="6926263" cy="2238375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Franchising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Franchising is a business model in which goods or services are sold through a contractual relationship between a franchisor and a franchisee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EA3A6DE-7BC6-96AD-5044-7286E9783DDB}"/>
              </a:ext>
            </a:extLst>
          </p:cNvPr>
          <p:cNvSpPr txBox="1">
            <a:spLocks/>
          </p:cNvSpPr>
          <p:nvPr/>
        </p:nvSpPr>
        <p:spPr>
          <a:xfrm>
            <a:off x="681035" y="3673911"/>
            <a:ext cx="8755065" cy="25560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프랜차이즈의 정의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본사가 가지고 있는 상표</a:t>
            </a:r>
            <a:r>
              <a:rPr lang="en-US" altLang="ko-KR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경영 노하우</a:t>
            </a:r>
            <a:r>
              <a:rPr lang="en-US" altLang="ko-KR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사업 시스템 등을 가맹점사업자에게 가맹점운영권을 주고 일정비용을 지급 받는 사업을 운영하는 거래 관계</a:t>
            </a:r>
            <a:endParaRPr lang="en-US" altLang="ko-KR" sz="2000" i="0" dirty="0">
              <a:effectLst/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본사가 사업을 확장하고 상품이나 서비스를 효율적으로 유통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70A73009-3435-7C80-7101-AF3B79B41E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7217" y="1963146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2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C53BB2D-6E15-D57B-44EF-D2563B752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>
                <a:latin typeface="돋움" panose="020B0600000101010101" pitchFamily="50" charset="-127"/>
                <a:ea typeface="돋움" panose="020B0600000101010101" pitchFamily="50" charset="-127"/>
              </a:rPr>
              <a:t>2.</a:t>
            </a:r>
            <a:r>
              <a:rPr lang="ko-KR" altLang="en-US" dirty="0"/>
              <a:t> 프랜차이즈의 장점과 단점</a:t>
            </a:r>
          </a:p>
        </p:txBody>
      </p:sp>
      <p:sp>
        <p:nvSpPr>
          <p:cNvPr id="5" name="사각형: 모서리가 접힌 도형 4">
            <a:extLst>
              <a:ext uri="{FF2B5EF4-FFF2-40B4-BE49-F238E27FC236}">
                <a16:creationId xmlns:a16="http://schemas.microsoft.com/office/drawing/2014/main" id="{5976F3B3-EBA2-27E3-A54F-9AD5B2AD4847}"/>
              </a:ext>
            </a:extLst>
          </p:cNvPr>
          <p:cNvSpPr/>
          <p:nvPr/>
        </p:nvSpPr>
        <p:spPr>
          <a:xfrm flipH="1">
            <a:off x="291810" y="2702973"/>
            <a:ext cx="1218738" cy="1670400"/>
          </a:xfrm>
          <a:prstGeom prst="foldedCorner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가맹본부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관점</a:t>
            </a:r>
          </a:p>
        </p:txBody>
      </p:sp>
      <p:sp>
        <p:nvSpPr>
          <p:cNvPr id="7" name="사각형: 모서리가 접힌 도형 6">
            <a:extLst>
              <a:ext uri="{FF2B5EF4-FFF2-40B4-BE49-F238E27FC236}">
                <a16:creationId xmlns:a16="http://schemas.microsoft.com/office/drawing/2014/main" id="{083A32CC-CCD6-1321-CF5D-48BCE8001FEF}"/>
              </a:ext>
            </a:extLst>
          </p:cNvPr>
          <p:cNvSpPr/>
          <p:nvPr/>
        </p:nvSpPr>
        <p:spPr>
          <a:xfrm flipH="1">
            <a:off x="291810" y="4369712"/>
            <a:ext cx="1218738" cy="1670400"/>
          </a:xfrm>
          <a:prstGeom prst="foldedCorner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가맹점주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관점</a:t>
            </a:r>
          </a:p>
        </p:txBody>
      </p:sp>
      <p:sp>
        <p:nvSpPr>
          <p:cNvPr id="8" name="사각형: 잘린 위쪽 모서리 7">
            <a:extLst>
              <a:ext uri="{FF2B5EF4-FFF2-40B4-BE49-F238E27FC236}">
                <a16:creationId xmlns:a16="http://schemas.microsoft.com/office/drawing/2014/main" id="{67ABBB09-1920-F328-D139-47921CB71492}"/>
              </a:ext>
            </a:extLst>
          </p:cNvPr>
          <p:cNvSpPr/>
          <p:nvPr/>
        </p:nvSpPr>
        <p:spPr>
          <a:xfrm>
            <a:off x="1510548" y="1722030"/>
            <a:ext cx="40536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다이아몬드 8">
            <a:extLst>
              <a:ext uri="{FF2B5EF4-FFF2-40B4-BE49-F238E27FC236}">
                <a16:creationId xmlns:a16="http://schemas.microsoft.com/office/drawing/2014/main" id="{66E508C2-FB4E-243D-B0E1-460B206B99A7}"/>
              </a:ext>
            </a:extLst>
          </p:cNvPr>
          <p:cNvSpPr/>
          <p:nvPr/>
        </p:nvSpPr>
        <p:spPr>
          <a:xfrm>
            <a:off x="1510548" y="1722030"/>
            <a:ext cx="4053600" cy="974847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장점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C2960EF5-D256-61ED-D27F-BA8B77260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5923564"/>
              </p:ext>
            </p:extLst>
          </p:nvPr>
        </p:nvGraphicFramePr>
        <p:xfrm>
          <a:off x="1510548" y="2701084"/>
          <a:ext cx="8103642" cy="334024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051821">
                  <a:extLst>
                    <a:ext uri="{9D8B030D-6E8A-4147-A177-3AD203B41FA5}">
                      <a16:colId xmlns:a16="http://schemas.microsoft.com/office/drawing/2014/main" val="1879836743"/>
                    </a:ext>
                  </a:extLst>
                </a:gridCol>
                <a:gridCol w="4051821">
                  <a:extLst>
                    <a:ext uri="{9D8B030D-6E8A-4147-A177-3AD203B41FA5}">
                      <a16:colId xmlns:a16="http://schemas.microsoft.com/office/drawing/2014/main" val="975401271"/>
                    </a:ext>
                  </a:extLst>
                </a:gridCol>
              </a:tblGrid>
              <a:tr h="1670124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가맹비와 로열티를 통해 자본 확보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재무적 위험과 운영 부담 경감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브랜드 인지도 빠르게 확산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핵심 노하우와 영업 비밀 유출 위험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관리 소홀 시 브랜드 이미지 손상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운영 방식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비용 등 가맹점과의 갈등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87367"/>
                  </a:ext>
                </a:extLst>
              </a:tr>
              <a:tr h="1670124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브랜드 인지도로 초기 고객 확보 용이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본사로부터 교육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마케팅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물류 공급  등 다양한 경영 지원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메뉴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가격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인테리어 등 자율성 제한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본사 리스크 위험은 가맹점 부담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로열티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광고비 등 지속적인 비용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324972"/>
                  </a:ext>
                </a:extLst>
              </a:tr>
            </a:tbl>
          </a:graphicData>
        </a:graphic>
      </p:graphicFrame>
      <p:sp>
        <p:nvSpPr>
          <p:cNvPr id="17" name="사각형: 잘린 위쪽 모서리 16">
            <a:extLst>
              <a:ext uri="{FF2B5EF4-FFF2-40B4-BE49-F238E27FC236}">
                <a16:creationId xmlns:a16="http://schemas.microsoft.com/office/drawing/2014/main" id="{E6A55CB4-166A-4C97-BBF5-65F6AABEED0C}"/>
              </a:ext>
            </a:extLst>
          </p:cNvPr>
          <p:cNvSpPr/>
          <p:nvPr/>
        </p:nvSpPr>
        <p:spPr>
          <a:xfrm>
            <a:off x="5562369" y="1722030"/>
            <a:ext cx="40536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다이아몬드 17">
            <a:extLst>
              <a:ext uri="{FF2B5EF4-FFF2-40B4-BE49-F238E27FC236}">
                <a16:creationId xmlns:a16="http://schemas.microsoft.com/office/drawing/2014/main" id="{DCE015C3-FEDB-4485-A946-D2EF937B7E1C}"/>
              </a:ext>
            </a:extLst>
          </p:cNvPr>
          <p:cNvSpPr/>
          <p:nvPr/>
        </p:nvSpPr>
        <p:spPr>
          <a:xfrm>
            <a:off x="5562369" y="1722030"/>
            <a:ext cx="4053600" cy="974847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단점</a:t>
            </a:r>
          </a:p>
        </p:txBody>
      </p:sp>
    </p:spTree>
    <p:extLst>
      <p:ext uri="{BB962C8B-B14F-4D97-AF65-F5344CB8AC3E}">
        <p14:creationId xmlns:p14="http://schemas.microsoft.com/office/powerpoint/2010/main" val="252872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454EFBA3-20C5-BCCE-C103-C4AA03B02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국내 프랜차이즈 매출액</a:t>
            </a:r>
          </a:p>
        </p:txBody>
      </p:sp>
      <p:graphicFrame>
        <p:nvGraphicFramePr>
          <p:cNvPr id="4" name="내용 개체 틀 11">
            <a:extLst>
              <a:ext uri="{FF2B5EF4-FFF2-40B4-BE49-F238E27FC236}">
                <a16:creationId xmlns:a16="http://schemas.microsoft.com/office/drawing/2014/main" id="{237F91A6-FB3B-298E-E3B5-E43EB0D734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368248"/>
              </p:ext>
            </p:extLst>
          </p:nvPr>
        </p:nvGraphicFramePr>
        <p:xfrm>
          <a:off x="397692" y="1513840"/>
          <a:ext cx="9122228" cy="4663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두루마리 모양: 가로로 말림 5">
            <a:extLst>
              <a:ext uri="{FF2B5EF4-FFF2-40B4-BE49-F238E27FC236}">
                <a16:creationId xmlns:a16="http://schemas.microsoft.com/office/drawing/2014/main" id="{B7A8DE8D-2C00-428F-B7B0-E39BD9CC7EE1}"/>
              </a:ext>
            </a:extLst>
          </p:cNvPr>
          <p:cNvSpPr/>
          <p:nvPr/>
        </p:nvSpPr>
        <p:spPr>
          <a:xfrm>
            <a:off x="5810872" y="2662521"/>
            <a:ext cx="2482228" cy="474379"/>
          </a:xfrm>
          <a:prstGeom prst="horizontalScrol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가맹점 수 </a:t>
            </a:r>
            <a:r>
              <a:rPr lang="en-US" altLang="ko-KR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31</a:t>
            </a:r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만개</a:t>
            </a:r>
          </a:p>
        </p:txBody>
      </p:sp>
    </p:spTree>
    <p:extLst>
      <p:ext uri="{BB962C8B-B14F-4D97-AF65-F5344CB8AC3E}">
        <p14:creationId xmlns:p14="http://schemas.microsoft.com/office/powerpoint/2010/main" val="290397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한쪽 모서리가 둥근 사각형 5">
            <a:extLst>
              <a:ext uri="{FF2B5EF4-FFF2-40B4-BE49-F238E27FC236}">
                <a16:creationId xmlns:a16="http://schemas.microsoft.com/office/drawing/2014/main" id="{D1B191C0-38EE-4FCE-B058-382ECCA691B2}"/>
              </a:ext>
            </a:extLst>
          </p:cNvPr>
          <p:cNvSpPr/>
          <p:nvPr/>
        </p:nvSpPr>
        <p:spPr>
          <a:xfrm>
            <a:off x="184990" y="1318448"/>
            <a:ext cx="4593800" cy="4685188"/>
          </a:xfrm>
          <a:prstGeom prst="round1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 w="28575">
                <a:solidFill>
                  <a:schemeClr val="tx1"/>
                </a:solidFill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CFDCDFA-8BF2-F3C3-4B18-5602357B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프랜차이즈 운영 관리</a:t>
            </a:r>
          </a:p>
        </p:txBody>
      </p:sp>
      <p:sp>
        <p:nvSpPr>
          <p:cNvPr id="12" name="한쪽 모서리가 둥근 사각형 5">
            <a:extLst>
              <a:ext uri="{FF2B5EF4-FFF2-40B4-BE49-F238E27FC236}">
                <a16:creationId xmlns:a16="http://schemas.microsoft.com/office/drawing/2014/main" id="{F2EEE82A-7893-8C7C-5744-B4ECD53AC093}"/>
              </a:ext>
            </a:extLst>
          </p:cNvPr>
          <p:cNvSpPr/>
          <p:nvPr/>
        </p:nvSpPr>
        <p:spPr>
          <a:xfrm flipH="1" flipV="1">
            <a:off x="5124631" y="1318448"/>
            <a:ext cx="4593800" cy="4685188"/>
          </a:xfrm>
          <a:prstGeom prst="round1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설명선: 왼쪽/오른쪽/위쪽/아래쪽 14">
            <a:extLst>
              <a:ext uri="{FF2B5EF4-FFF2-40B4-BE49-F238E27FC236}">
                <a16:creationId xmlns:a16="http://schemas.microsoft.com/office/drawing/2014/main" id="{FA4EBE01-479C-1C87-7B88-2B1B3B41CF94}"/>
              </a:ext>
            </a:extLst>
          </p:cNvPr>
          <p:cNvSpPr/>
          <p:nvPr/>
        </p:nvSpPr>
        <p:spPr>
          <a:xfrm flipH="1">
            <a:off x="5727911" y="1434545"/>
            <a:ext cx="3387240" cy="525266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지속 성장을 위한 관리</a:t>
            </a:r>
          </a:p>
        </p:txBody>
      </p:sp>
      <p:sp>
        <p:nvSpPr>
          <p:cNvPr id="21" name="정오각형 24">
            <a:extLst>
              <a:ext uri="{FF2B5EF4-FFF2-40B4-BE49-F238E27FC236}">
                <a16:creationId xmlns:a16="http://schemas.microsoft.com/office/drawing/2014/main" id="{08F7C565-D05F-49B9-EB27-5C2CB3334110}"/>
              </a:ext>
            </a:extLst>
          </p:cNvPr>
          <p:cNvSpPr/>
          <p:nvPr/>
        </p:nvSpPr>
        <p:spPr>
          <a:xfrm>
            <a:off x="7358594" y="2065948"/>
            <a:ext cx="1944537" cy="464244"/>
          </a:xfrm>
          <a:prstGeom prst="can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문제 </a:t>
            </a:r>
            <a:r>
              <a:rPr lang="ko-KR" altLang="en-US" dirty="0" err="1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대처법</a:t>
            </a:r>
            <a:endParaRPr lang="ko-KR" altLang="en-US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사각형: 모서리가 접힌 도형 25">
            <a:extLst>
              <a:ext uri="{FF2B5EF4-FFF2-40B4-BE49-F238E27FC236}">
                <a16:creationId xmlns:a16="http://schemas.microsoft.com/office/drawing/2014/main" id="{0373AA0C-4263-D6ED-EC7E-EC8DF5E53015}"/>
              </a:ext>
            </a:extLst>
          </p:cNvPr>
          <p:cNvSpPr/>
          <p:nvPr/>
        </p:nvSpPr>
        <p:spPr>
          <a:xfrm>
            <a:off x="7358594" y="2678054"/>
            <a:ext cx="1944537" cy="422490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소통 방법</a:t>
            </a: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D697933-3595-A1BC-211E-454E1321A95B}"/>
              </a:ext>
            </a:extLst>
          </p:cNvPr>
          <p:cNvCxnSpPr>
            <a:cxnSpLocks/>
            <a:stCxn id="21" idx="2"/>
            <a:endCxn id="26" idx="2"/>
          </p:cNvCxnSpPr>
          <p:nvPr/>
        </p:nvCxnSpPr>
        <p:spPr>
          <a:xfrm rot="10800000" flipH="1" flipV="1">
            <a:off x="7358594" y="2298069"/>
            <a:ext cx="6032" cy="591229"/>
          </a:xfrm>
          <a:prstGeom prst="bentConnector3">
            <a:avLst>
              <a:gd name="adj1" fmla="val -3789788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오각형 42">
            <a:extLst>
              <a:ext uri="{FF2B5EF4-FFF2-40B4-BE49-F238E27FC236}">
                <a16:creationId xmlns:a16="http://schemas.microsoft.com/office/drawing/2014/main" id="{463EF3C9-866E-70A5-B42C-48789C1C2DA2}"/>
              </a:ext>
            </a:extLst>
          </p:cNvPr>
          <p:cNvSpPr/>
          <p:nvPr/>
        </p:nvSpPr>
        <p:spPr>
          <a:xfrm rot="20314847">
            <a:off x="5343569" y="2268144"/>
            <a:ext cx="1700916" cy="815951"/>
          </a:xfrm>
          <a:prstGeom prst="pentagon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위기 관리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5FBF7D37-4C13-C726-E597-F6640A44A862}"/>
              </a:ext>
            </a:extLst>
          </p:cNvPr>
          <p:cNvSpPr/>
          <p:nvPr/>
        </p:nvSpPr>
        <p:spPr>
          <a:xfrm>
            <a:off x="5273934" y="3367970"/>
            <a:ext cx="4295195" cy="238903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5" name="정오각형 24">
            <a:extLst>
              <a:ext uri="{FF2B5EF4-FFF2-40B4-BE49-F238E27FC236}">
                <a16:creationId xmlns:a16="http://schemas.microsoft.com/office/drawing/2014/main" id="{0033F19E-A76D-B87A-FD13-7DEC48DED023}"/>
              </a:ext>
            </a:extLst>
          </p:cNvPr>
          <p:cNvSpPr/>
          <p:nvPr/>
        </p:nvSpPr>
        <p:spPr>
          <a:xfrm flipH="1">
            <a:off x="6136640" y="3466685"/>
            <a:ext cx="2720086" cy="375089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수익성 개선 방안</a:t>
            </a:r>
          </a:p>
        </p:txBody>
      </p:sp>
      <p:sp>
        <p:nvSpPr>
          <p:cNvPr id="46" name="육각형 45">
            <a:extLst>
              <a:ext uri="{FF2B5EF4-FFF2-40B4-BE49-F238E27FC236}">
                <a16:creationId xmlns:a16="http://schemas.microsoft.com/office/drawing/2014/main" id="{AF804CCB-FFE1-E171-77CA-A3B3BF4B373E}"/>
              </a:ext>
            </a:extLst>
          </p:cNvPr>
          <p:cNvSpPr/>
          <p:nvPr/>
        </p:nvSpPr>
        <p:spPr>
          <a:xfrm>
            <a:off x="5394890" y="3996369"/>
            <a:ext cx="2341964" cy="353156"/>
          </a:xfrm>
          <a:prstGeom prst="hexagon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비용 절감</a:t>
            </a:r>
          </a:p>
        </p:txBody>
      </p:sp>
      <p:sp>
        <p:nvSpPr>
          <p:cNvPr id="47" name="십자형 46">
            <a:extLst>
              <a:ext uri="{FF2B5EF4-FFF2-40B4-BE49-F238E27FC236}">
                <a16:creationId xmlns:a16="http://schemas.microsoft.com/office/drawing/2014/main" id="{FC9B9770-8841-76A4-831C-176E45E40037}"/>
              </a:ext>
            </a:extLst>
          </p:cNvPr>
          <p:cNvSpPr/>
          <p:nvPr/>
        </p:nvSpPr>
        <p:spPr>
          <a:xfrm>
            <a:off x="7578529" y="4937722"/>
            <a:ext cx="1839667" cy="597242"/>
          </a:xfrm>
          <a:prstGeom prst="plus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언택트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서비스</a:t>
            </a:r>
          </a:p>
        </p:txBody>
      </p:sp>
      <p:sp>
        <p:nvSpPr>
          <p:cNvPr id="48" name="순서도: 수동 입력 47">
            <a:extLst>
              <a:ext uri="{FF2B5EF4-FFF2-40B4-BE49-F238E27FC236}">
                <a16:creationId xmlns:a16="http://schemas.microsoft.com/office/drawing/2014/main" id="{56536CA2-3BD8-3ED2-085B-61937A2C1840}"/>
              </a:ext>
            </a:extLst>
          </p:cNvPr>
          <p:cNvSpPr/>
          <p:nvPr/>
        </p:nvSpPr>
        <p:spPr>
          <a:xfrm flipH="1">
            <a:off x="5558890" y="4937722"/>
            <a:ext cx="1810098" cy="597242"/>
          </a:xfrm>
          <a:prstGeom prst="flowChartManualInpu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41D30AD-47C5-CD0D-78FB-E9BA756EC013}"/>
              </a:ext>
            </a:extLst>
          </p:cNvPr>
          <p:cNvSpPr txBox="1"/>
          <p:nvPr/>
        </p:nvSpPr>
        <p:spPr>
          <a:xfrm>
            <a:off x="5470439" y="5051677"/>
            <a:ext cx="1987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배달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포장 시스템</a:t>
            </a:r>
          </a:p>
        </p:txBody>
      </p:sp>
      <p:sp>
        <p:nvSpPr>
          <p:cNvPr id="50" name="팔각형 49">
            <a:extLst>
              <a:ext uri="{FF2B5EF4-FFF2-40B4-BE49-F238E27FC236}">
                <a16:creationId xmlns:a16="http://schemas.microsoft.com/office/drawing/2014/main" id="{21DBE0F9-0A66-2E6B-84A0-AD2F4B841076}"/>
              </a:ext>
            </a:extLst>
          </p:cNvPr>
          <p:cNvSpPr/>
          <p:nvPr/>
        </p:nvSpPr>
        <p:spPr>
          <a:xfrm>
            <a:off x="5394890" y="4387813"/>
            <a:ext cx="2341964" cy="340013"/>
          </a:xfrm>
          <a:prstGeom prst="octagon">
            <a:avLst/>
          </a:prstGeom>
          <a:solidFill>
            <a:srgbClr val="F090E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매출 창출 아이디어</a:t>
            </a:r>
          </a:p>
        </p:txBody>
      </p:sp>
      <p:sp>
        <p:nvSpPr>
          <p:cNvPr id="51" name="원통형 30">
            <a:extLst>
              <a:ext uri="{FF2B5EF4-FFF2-40B4-BE49-F238E27FC236}">
                <a16:creationId xmlns:a16="http://schemas.microsoft.com/office/drawing/2014/main" id="{DDBCEF08-0858-E4C2-F7DF-3610E1B0D692}"/>
              </a:ext>
            </a:extLst>
          </p:cNvPr>
          <p:cNvSpPr/>
          <p:nvPr/>
        </p:nvSpPr>
        <p:spPr>
          <a:xfrm>
            <a:off x="7857810" y="4004765"/>
            <a:ext cx="1636587" cy="732225"/>
          </a:xfrm>
          <a:prstGeom prst="leftRightUpArrow">
            <a:avLst>
              <a:gd name="adj1" fmla="val 68730"/>
              <a:gd name="adj2" fmla="val 28746"/>
              <a:gd name="adj3" fmla="val 15635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메뉴 최적화</a:t>
            </a: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A56F7E13-D91A-E4DC-C130-5644A6F591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8620266"/>
              </p:ext>
            </p:extLst>
          </p:nvPr>
        </p:nvGraphicFramePr>
        <p:xfrm>
          <a:off x="584411" y="3756234"/>
          <a:ext cx="3794958" cy="1162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화살표: 오각형 7">
            <a:extLst>
              <a:ext uri="{FF2B5EF4-FFF2-40B4-BE49-F238E27FC236}">
                <a16:creationId xmlns:a16="http://schemas.microsoft.com/office/drawing/2014/main" id="{41D893DF-3FEB-3F6C-2C9E-C071A4466313}"/>
              </a:ext>
            </a:extLst>
          </p:cNvPr>
          <p:cNvSpPr/>
          <p:nvPr/>
        </p:nvSpPr>
        <p:spPr>
          <a:xfrm>
            <a:off x="788270" y="1413638"/>
            <a:ext cx="3387240" cy="525266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성공 창업을 위한 준비</a:t>
            </a:r>
          </a:p>
        </p:txBody>
      </p:sp>
      <p:graphicFrame>
        <p:nvGraphicFramePr>
          <p:cNvPr id="30" name="다이어그램 29">
            <a:extLst>
              <a:ext uri="{FF2B5EF4-FFF2-40B4-BE49-F238E27FC236}">
                <a16:creationId xmlns:a16="http://schemas.microsoft.com/office/drawing/2014/main" id="{E58B16D1-3188-47D6-2C90-42ECB893F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0753053"/>
              </p:ext>
            </p:extLst>
          </p:nvPr>
        </p:nvGraphicFramePr>
        <p:xfrm>
          <a:off x="1391016" y="2029172"/>
          <a:ext cx="3091043" cy="1523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7" name="사각형: 모서리가 접힌 도형 25">
            <a:extLst>
              <a:ext uri="{FF2B5EF4-FFF2-40B4-BE49-F238E27FC236}">
                <a16:creationId xmlns:a16="http://schemas.microsoft.com/office/drawing/2014/main" id="{8098C29C-F134-C9EC-D373-4A97F818CF1C}"/>
              </a:ext>
            </a:extLst>
          </p:cNvPr>
          <p:cNvSpPr/>
          <p:nvPr/>
        </p:nvSpPr>
        <p:spPr>
          <a:xfrm>
            <a:off x="467289" y="2080548"/>
            <a:ext cx="867789" cy="1499581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필수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점검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순서도: 화면 표시 37">
            <a:extLst>
              <a:ext uri="{FF2B5EF4-FFF2-40B4-BE49-F238E27FC236}">
                <a16:creationId xmlns:a16="http://schemas.microsoft.com/office/drawing/2014/main" id="{0BB7105D-502B-8692-FC89-EE61B8523A65}"/>
              </a:ext>
            </a:extLst>
          </p:cNvPr>
          <p:cNvSpPr/>
          <p:nvPr/>
        </p:nvSpPr>
        <p:spPr>
          <a:xfrm flipH="1">
            <a:off x="490121" y="5104356"/>
            <a:ext cx="1800000" cy="720000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인허가</a:t>
            </a:r>
          </a:p>
        </p:txBody>
      </p:sp>
      <p:sp>
        <p:nvSpPr>
          <p:cNvPr id="53" name="두루마리 모양: 가로로 말림 52">
            <a:extLst>
              <a:ext uri="{FF2B5EF4-FFF2-40B4-BE49-F238E27FC236}">
                <a16:creationId xmlns:a16="http://schemas.microsoft.com/office/drawing/2014/main" id="{B0C0768B-1112-12B6-EE69-67AB6C1B039A}"/>
              </a:ext>
            </a:extLst>
          </p:cNvPr>
          <p:cNvSpPr/>
          <p:nvPr/>
        </p:nvSpPr>
        <p:spPr>
          <a:xfrm flipH="1">
            <a:off x="2655541" y="5104356"/>
            <a:ext cx="1800000" cy="720000"/>
          </a:xfrm>
          <a:prstGeom prst="horizontalScroll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사업자 등록</a:t>
            </a:r>
          </a:p>
        </p:txBody>
      </p:sp>
    </p:spTree>
    <p:extLst>
      <p:ext uri="{BB962C8B-B14F-4D97-AF65-F5344CB8AC3E}">
        <p14:creationId xmlns:p14="http://schemas.microsoft.com/office/powerpoint/2010/main" val="3609246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907</TotalTime>
  <Words>245</Words>
  <Application>Microsoft Office PowerPoint</Application>
  <PresentationFormat>A4 용지(210x297mm)</PresentationFormat>
  <Paragraphs>61</Paragraphs>
  <Slides>6</Slides>
  <Notes>2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프랜차이즈 개념</vt:lpstr>
      <vt:lpstr>2. 프랜차이즈의 장점과 단점</vt:lpstr>
      <vt:lpstr>3. 국내 프랜차이즈 매출액</vt:lpstr>
      <vt:lpstr>4. 프랜차이즈 운영 관리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Jiyoung Park</dc:creator>
  <cp:lastModifiedBy>GHYOO YOO</cp:lastModifiedBy>
  <cp:revision>63</cp:revision>
  <dcterms:created xsi:type="dcterms:W3CDTF">2025-02-13T09:23:08Z</dcterms:created>
  <dcterms:modified xsi:type="dcterms:W3CDTF">2025-09-13T03:12:30Z</dcterms:modified>
</cp:coreProperties>
</file>